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notesMasterIdLst>
    <p:notesMasterId r:id="rId20"/>
  </p:notesMasterIdLst>
  <p:sldSz cx="14630400" cy="8229600"/>
  <p:notesSz cx="8229600" cy="14630400"/>
  <p:embeddedFontLst>
    <p:embeddedFont>
      <p:font typeface="Montserrat"/>
      <p:regular r:id="rId25"/>
    </p:embeddedFont>
    <p:embeddedFont>
      <p:font typeface="Montserrat"/>
      <p:regular r:id="rId26"/>
    </p:embeddedFont>
    <p:embeddedFont>
      <p:font typeface="Montserrat"/>
      <p:regular r:id="rId27"/>
    </p:embeddedFont>
    <p:embeddedFont>
      <p:font typeface="Montserrat"/>
      <p:regular r:id="rId28"/>
    </p:embeddedFont>
    <p:embeddedFont>
      <p:font typeface="Heebo Light"/>
      <p:regular r:id="rId29"/>
    </p:embeddedFont>
    <p:embeddedFont>
      <p:font typeface="Heebo Light"/>
      <p:regular r:id="rId3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25" Type="http://schemas.openxmlformats.org/officeDocument/2006/relationships/font" Target="fonts/font1.fntdata"/><Relationship Id="rId26" Type="http://schemas.openxmlformats.org/officeDocument/2006/relationships/font" Target="fonts/font2.fntdata"/><Relationship Id="rId27" Type="http://schemas.openxmlformats.org/officeDocument/2006/relationships/font" Target="fonts/font3.fntdata"/><Relationship Id="rId28" Type="http://schemas.openxmlformats.org/officeDocument/2006/relationships/font" Target="fonts/font4.fntdata"/><Relationship Id="rId29" Type="http://schemas.openxmlformats.org/officeDocument/2006/relationships/font" Target="fonts/font5.fntdata"/><Relationship Id="rId30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1012-1.png>
</file>

<file path=ppt/media/image-1012-2.png>
</file>

<file path=ppt/media/image-1013-1.png>
</file>

<file path=ppt/media/image-1013-2.png>
</file>

<file path=ppt/media/image-1014-1.png>
</file>

<file path=ppt/media/image-1014-2.png>
</file>

<file path=ppt/media/image-1015-1.png>
</file>

<file path=ppt/media/image-1015-2.png>
</file>

<file path=ppt/media/image-1016-1.png>
</file>

<file path=ppt/media/image-1016-2.png>
</file>

<file path=ppt/media/image-1017-1.png>
</file>

<file path=ppt/media/image-1017-2.png>
</file>

<file path=ppt/media/image-1018-1.png>
</file>

<file path=ppt/media/image-1018-2.png>
</file>

<file path=ppt/media/image-1019-1.png>
</file>

<file path=ppt/media/image-1019-2.png>
</file>

<file path=ppt/media/image-11-1.png>
</file>

<file path=ppt/media/image-12-1.png>
</file>

<file path=ppt/media/image-13-1.png>
</file>

<file path=ppt/media/image-13-2.png>
</file>

<file path=ppt/media/image-13-3.png>
</file>

<file path=ppt/media/image-14-1.png>
</file>

<file path=ppt/media/image-15-1.png>
</file>

<file path=ppt/media/image-16-1.png>
</file>

<file path=ppt/media/image-17-1.png>
</file>

<file path=ppt/media/image-18-1.png>
</file>

<file path=ppt/media/image-3-1.png>
</file>

<file path=ppt/media/image-4-1.png>
</file>

<file path=ppt/media/image-5-1.png>
</file>

<file path=ppt/media/image-6-1.png>
</file>

<file path=ppt/media/image-7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2-1.png"/><Relationship Id="rId2" Type="http://schemas.openxmlformats.org/officeDocument/2006/relationships/image" Target="../media/image-1012-2.png"/><Relationship Id="rId4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3-1.png"/><Relationship Id="rId2" Type="http://schemas.openxmlformats.org/officeDocument/2006/relationships/image" Target="../media/image-1013-2.png"/><Relationship Id="rId4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4-1.png"/><Relationship Id="rId2" Type="http://schemas.openxmlformats.org/officeDocument/2006/relationships/image" Target="../media/image-1014-2.png"/><Relationship Id="rId4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5-1.png"/><Relationship Id="rId2" Type="http://schemas.openxmlformats.org/officeDocument/2006/relationships/image" Target="../media/image-1015-2.png"/><Relationship Id="rId4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6-1.png"/><Relationship Id="rId2" Type="http://schemas.openxmlformats.org/officeDocument/2006/relationships/image" Target="../media/image-1016-2.png"/><Relationship Id="rId4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7-1.png"/><Relationship Id="rId2" Type="http://schemas.openxmlformats.org/officeDocument/2006/relationships/image" Target="../media/image-1017-2.png"/><Relationship Id="rId4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8-1.png"/><Relationship Id="rId2" Type="http://schemas.openxmlformats.org/officeDocument/2006/relationships/image" Target="../media/image-1018-2.png"/><Relationship Id="rId4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9-1.png"/><Relationship Id="rId2" Type="http://schemas.openxmlformats.org/officeDocument/2006/relationships/image" Target="../media/image-1019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2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2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magento.softwaretestingboard.com/" TargetMode="External"/><Relationship Id="rId5" Type="http://schemas.openxmlformats.org/officeDocument/2006/relationships/hyperlink" Target="https://github.com/AbdallahALBanna/Web_Automation_With_Selenium" TargetMode="External"/><Relationship Id="rId1" Type="http://schemas.openxmlformats.org/officeDocument/2006/relationships/image" Target="../media/image-13-1.png"/><Relationship Id="rId2" Type="http://schemas.openxmlformats.org/officeDocument/2006/relationships/image" Target="../media/image-13-2.png"/><Relationship Id="rId4" Type="http://schemas.openxmlformats.org/officeDocument/2006/relationships/image" Target="../media/image-13-3.png"/><Relationship Id="rId6" Type="http://schemas.openxmlformats.org/officeDocument/2006/relationships/slideLayout" Target="../slideLayouts/slideLayout14.xml"/><Relationship Id="rId7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magento.softwaretestingboard.com/" TargetMode="External"/><Relationship Id="rId1" Type="http://schemas.openxmlformats.org/officeDocument/2006/relationships/image" Target="../media/image-14-1.png"/><Relationship Id="rId3" Type="http://schemas.openxmlformats.org/officeDocument/2006/relationships/slideLayout" Target="../slideLayouts/slideLayout15.xml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5-1.png"/><Relationship Id="rId2" Type="http://schemas.openxmlformats.org/officeDocument/2006/relationships/slideLayout" Target="../slideLayouts/slideLayout16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6-1.png"/><Relationship Id="rId2" Type="http://schemas.openxmlformats.org/officeDocument/2006/relationships/slideLayout" Target="../slideLayouts/slideLayout17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7-1.png"/><Relationship Id="rId2" Type="http://schemas.openxmlformats.org/officeDocument/2006/relationships/slideLayout" Target="../slideLayouts/slideLayout18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8-1.png"/><Relationship Id="rId2" Type="http://schemas.openxmlformats.org/officeDocument/2006/relationships/slideLayout" Target="../slideLayouts/slideLayout19.xml"/><Relationship Id="rId3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2331125"/>
            <a:ext cx="7415927" cy="2129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8350"/>
              </a:lnSpc>
              <a:buNone/>
            </a:pPr>
            <a:r>
              <a:rPr lang="en-US" sz="67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Website Test Automation</a:t>
            </a:r>
            <a:endParaRPr lang="en-US" sz="6700" dirty="0"/>
          </a:p>
        </p:txBody>
      </p:sp>
      <p:sp>
        <p:nvSpPr>
          <p:cNvPr id="4" name="Text 1"/>
          <p:cNvSpPr/>
          <p:nvPr/>
        </p:nvSpPr>
        <p:spPr>
          <a:xfrm>
            <a:off x="6350437" y="4830723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Project By: Abdallah AL-Banna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6350437" y="5503426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Supervision: Dr. Amany Shousha</a:t>
            </a:r>
            <a:endParaRPr lang="en-US" sz="19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819269"/>
            <a:ext cx="12902327" cy="1543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Key Components of Web Test Automation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1357670" y="2856071"/>
            <a:ext cx="12408694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850"/>
              </a:lnSpc>
              <a:buSzPct val="100000"/>
              <a:buChar char="•"/>
            </a:pPr>
            <a:r>
              <a:rPr lang="en-US" sz="2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Integrated Development Environment (IntelliJ)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1357670" y="3436144"/>
            <a:ext cx="12408694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850"/>
              </a:lnSpc>
              <a:buSzPct val="100000"/>
              <a:buChar char="•"/>
            </a:pPr>
            <a:r>
              <a:rPr lang="en-US" sz="2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Programming Languages (Java)</a:t>
            </a:r>
            <a:endParaRPr lang="en-US" sz="2400" dirty="0"/>
          </a:p>
        </p:txBody>
      </p:sp>
      <p:sp>
        <p:nvSpPr>
          <p:cNvPr id="5" name="Text 3"/>
          <p:cNvSpPr/>
          <p:nvPr/>
        </p:nvSpPr>
        <p:spPr>
          <a:xfrm>
            <a:off x="1357670" y="4016216"/>
            <a:ext cx="12408694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850"/>
              </a:lnSpc>
              <a:buSzPct val="100000"/>
              <a:buChar char="•"/>
            </a:pPr>
            <a:r>
              <a:rPr lang="en-US" sz="2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Automation Tools (Selenium)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1357670" y="4596289"/>
            <a:ext cx="12408694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850"/>
              </a:lnSpc>
              <a:buSzPct val="100000"/>
              <a:buChar char="•"/>
            </a:pPr>
            <a:r>
              <a:rPr lang="en-US" sz="2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Testing Frameworks (TestNG)</a:t>
            </a:r>
            <a:endParaRPr lang="en-US" sz="2400" dirty="0"/>
          </a:p>
        </p:txBody>
      </p:sp>
      <p:sp>
        <p:nvSpPr>
          <p:cNvPr id="7" name="Text 5"/>
          <p:cNvSpPr/>
          <p:nvPr/>
        </p:nvSpPr>
        <p:spPr>
          <a:xfrm>
            <a:off x="1357670" y="5176361"/>
            <a:ext cx="12408694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850"/>
              </a:lnSpc>
              <a:buSzPct val="100000"/>
              <a:buChar char="•"/>
            </a:pPr>
            <a:r>
              <a:rPr lang="en-US" sz="2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Test Data (Excel Sheets, Java Faker lib ,and CSVs)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1357670" y="5756434"/>
            <a:ext cx="12408694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850"/>
              </a:lnSpc>
              <a:buSzPct val="100000"/>
              <a:buChar char="•"/>
            </a:pPr>
            <a:r>
              <a:rPr lang="en-US" sz="2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Version Control (Git)</a:t>
            </a:r>
            <a:endParaRPr lang="en-US" sz="2400" dirty="0"/>
          </a:p>
        </p:txBody>
      </p:sp>
      <p:sp>
        <p:nvSpPr>
          <p:cNvPr id="9" name="Text 7"/>
          <p:cNvSpPr/>
          <p:nvPr/>
        </p:nvSpPr>
        <p:spPr>
          <a:xfrm>
            <a:off x="1357670" y="6336506"/>
            <a:ext cx="12408694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850"/>
              </a:lnSpc>
              <a:buSzPct val="100000"/>
              <a:buChar char="•"/>
            </a:pPr>
            <a:r>
              <a:rPr lang="en-US" sz="2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Behavior Driven Development  (Cucumber)</a:t>
            </a:r>
            <a:endParaRPr lang="en-US" sz="2400" dirty="0"/>
          </a:p>
        </p:txBody>
      </p:sp>
      <p:sp>
        <p:nvSpPr>
          <p:cNvPr id="10" name="Text 8"/>
          <p:cNvSpPr/>
          <p:nvPr/>
        </p:nvSpPr>
        <p:spPr>
          <a:xfrm>
            <a:off x="1357670" y="6916579"/>
            <a:ext cx="12408694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850"/>
              </a:lnSpc>
              <a:buSzPct val="100000"/>
              <a:buChar char="•"/>
            </a:pPr>
            <a:r>
              <a:rPr lang="en-US" sz="2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Reporting and Logging (Allure Report)</a:t>
            </a:r>
            <a:endParaRPr lang="en-US" sz="24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2667476"/>
            <a:ext cx="12902327" cy="2129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8350"/>
              </a:lnSpc>
              <a:buNone/>
            </a:pPr>
            <a:r>
              <a:rPr lang="en-US" sz="67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5-Challenges and Best Practices</a:t>
            </a:r>
            <a:endParaRPr lang="en-US" sz="6700" dirty="0"/>
          </a:p>
        </p:txBody>
      </p:sp>
      <p:sp>
        <p:nvSpPr>
          <p:cNvPr id="5" name="Text 2"/>
          <p:cNvSpPr/>
          <p:nvPr/>
        </p:nvSpPr>
        <p:spPr>
          <a:xfrm>
            <a:off x="864037" y="5167074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endParaRPr lang="en-US" sz="19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93083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2095" y="2592348"/>
            <a:ext cx="5827038" cy="4827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800"/>
              </a:lnSpc>
              <a:buNone/>
            </a:pPr>
            <a:r>
              <a:rPr lang="en-US" sz="30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Challenges and Best Practices</a:t>
            </a:r>
            <a:endParaRPr lang="en-US" sz="3000" dirty="0"/>
          </a:p>
        </p:txBody>
      </p:sp>
      <p:sp>
        <p:nvSpPr>
          <p:cNvPr id="4" name="Shape 1"/>
          <p:cNvSpPr/>
          <p:nvPr/>
        </p:nvSpPr>
        <p:spPr>
          <a:xfrm>
            <a:off x="572095" y="3306842"/>
            <a:ext cx="6665952" cy="565428"/>
          </a:xfrm>
          <a:prstGeom prst="roundRect">
            <a:avLst>
              <a:gd name="adj" fmla="val 11474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2939653" y="3468886"/>
            <a:ext cx="1930837" cy="2413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Challenges</a:t>
            </a:r>
            <a:endParaRPr lang="en-US" sz="1500" dirty="0"/>
          </a:p>
        </p:txBody>
      </p:sp>
      <p:sp>
        <p:nvSpPr>
          <p:cNvPr id="6" name="Shape 3"/>
          <p:cNvSpPr/>
          <p:nvPr/>
        </p:nvSpPr>
        <p:spPr>
          <a:xfrm>
            <a:off x="7392472" y="3306842"/>
            <a:ext cx="6665952" cy="565428"/>
          </a:xfrm>
          <a:prstGeom prst="roundRect">
            <a:avLst>
              <a:gd name="adj" fmla="val 11474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9760029" y="3468886"/>
            <a:ext cx="1930837" cy="2413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Best Practices</a:t>
            </a:r>
            <a:endParaRPr lang="en-US" sz="1500" dirty="0"/>
          </a:p>
        </p:txBody>
      </p:sp>
      <p:sp>
        <p:nvSpPr>
          <p:cNvPr id="8" name="Shape 5"/>
          <p:cNvSpPr/>
          <p:nvPr/>
        </p:nvSpPr>
        <p:spPr>
          <a:xfrm>
            <a:off x="572095" y="4045982"/>
            <a:ext cx="6665952" cy="565428"/>
          </a:xfrm>
          <a:prstGeom prst="roundRect">
            <a:avLst>
              <a:gd name="adj" fmla="val 11474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34139" y="4208026"/>
            <a:ext cx="3249573" cy="2413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Keeping test scripts maintainable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7392472" y="4045982"/>
            <a:ext cx="6665952" cy="565428"/>
          </a:xfrm>
          <a:prstGeom prst="roundRect">
            <a:avLst>
              <a:gd name="adj" fmla="val 11474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554516" y="4208026"/>
            <a:ext cx="4118134" cy="2413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Creating modular and reusable test scripts</a:t>
            </a:r>
            <a:endParaRPr lang="en-US" sz="1500" dirty="0"/>
          </a:p>
        </p:txBody>
      </p:sp>
      <p:sp>
        <p:nvSpPr>
          <p:cNvPr id="12" name="Shape 9"/>
          <p:cNvSpPr/>
          <p:nvPr/>
        </p:nvSpPr>
        <p:spPr>
          <a:xfrm>
            <a:off x="572095" y="4785122"/>
            <a:ext cx="6665952" cy="565428"/>
          </a:xfrm>
          <a:prstGeom prst="roundRect">
            <a:avLst>
              <a:gd name="adj" fmla="val 11474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734139" y="4947166"/>
            <a:ext cx="3554968" cy="2413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Dealing with dynamic web elements</a:t>
            </a:r>
            <a:endParaRPr lang="en-US" sz="1500" dirty="0"/>
          </a:p>
        </p:txBody>
      </p:sp>
      <p:sp>
        <p:nvSpPr>
          <p:cNvPr id="14" name="Shape 11"/>
          <p:cNvSpPr/>
          <p:nvPr/>
        </p:nvSpPr>
        <p:spPr>
          <a:xfrm>
            <a:off x="7392472" y="4785122"/>
            <a:ext cx="6665952" cy="565428"/>
          </a:xfrm>
          <a:prstGeom prst="roundRect">
            <a:avLst>
              <a:gd name="adj" fmla="val 11474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7554516" y="4947166"/>
            <a:ext cx="5589508" cy="2413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Keep tests independent and can be executed in any order</a:t>
            </a:r>
            <a:endParaRPr lang="en-US" sz="1500" dirty="0"/>
          </a:p>
        </p:txBody>
      </p:sp>
      <p:sp>
        <p:nvSpPr>
          <p:cNvPr id="16" name="Shape 13"/>
          <p:cNvSpPr/>
          <p:nvPr/>
        </p:nvSpPr>
        <p:spPr>
          <a:xfrm>
            <a:off x="572095" y="5524262"/>
            <a:ext cx="6665952" cy="565428"/>
          </a:xfrm>
          <a:prstGeom prst="roundRect">
            <a:avLst>
              <a:gd name="adj" fmla="val 11474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734139" y="5686306"/>
            <a:ext cx="5903714" cy="2413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Ensuring the reliability of tests across different environments.</a:t>
            </a:r>
            <a:endParaRPr lang="en-US" sz="1500" dirty="0"/>
          </a:p>
        </p:txBody>
      </p:sp>
      <p:sp>
        <p:nvSpPr>
          <p:cNvPr id="18" name="Shape 15"/>
          <p:cNvSpPr/>
          <p:nvPr/>
        </p:nvSpPr>
        <p:spPr>
          <a:xfrm>
            <a:off x="7392472" y="5524262"/>
            <a:ext cx="6665952" cy="565428"/>
          </a:xfrm>
          <a:prstGeom prst="roundRect">
            <a:avLst>
              <a:gd name="adj" fmla="val 11474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7554516" y="5686306"/>
            <a:ext cx="3365540" cy="2413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Regular maintenance of test suites</a:t>
            </a:r>
            <a:endParaRPr lang="en-US" sz="1500" dirty="0"/>
          </a:p>
        </p:txBody>
      </p:sp>
      <p:sp>
        <p:nvSpPr>
          <p:cNvPr id="20" name="Shape 17"/>
          <p:cNvSpPr/>
          <p:nvPr/>
        </p:nvSpPr>
        <p:spPr>
          <a:xfrm>
            <a:off x="572095" y="6263402"/>
            <a:ext cx="6665952" cy="565428"/>
          </a:xfrm>
          <a:prstGeom prst="roundRect">
            <a:avLst>
              <a:gd name="adj" fmla="val 11474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21" name="Text 18"/>
          <p:cNvSpPr/>
          <p:nvPr/>
        </p:nvSpPr>
        <p:spPr>
          <a:xfrm>
            <a:off x="734139" y="6425446"/>
            <a:ext cx="1930837" cy="2413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Flakiness of Tests</a:t>
            </a:r>
            <a:endParaRPr lang="en-US" sz="1500" dirty="0"/>
          </a:p>
        </p:txBody>
      </p:sp>
      <p:sp>
        <p:nvSpPr>
          <p:cNvPr id="22" name="Shape 19"/>
          <p:cNvSpPr/>
          <p:nvPr/>
        </p:nvSpPr>
        <p:spPr>
          <a:xfrm>
            <a:off x="7392472" y="6263402"/>
            <a:ext cx="6665952" cy="565428"/>
          </a:xfrm>
          <a:prstGeom prst="roundRect">
            <a:avLst>
              <a:gd name="adj" fmla="val 11474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23" name="Text 20"/>
          <p:cNvSpPr/>
          <p:nvPr/>
        </p:nvSpPr>
        <p:spPr>
          <a:xfrm>
            <a:off x="7554516" y="6425446"/>
            <a:ext cx="5040868" cy="2413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Choosing test cases that are suitable for automation</a:t>
            </a:r>
            <a:endParaRPr lang="en-US" sz="1500" dirty="0"/>
          </a:p>
        </p:txBody>
      </p:sp>
      <p:sp>
        <p:nvSpPr>
          <p:cNvPr id="24" name="Shape 21"/>
          <p:cNvSpPr/>
          <p:nvPr/>
        </p:nvSpPr>
        <p:spPr>
          <a:xfrm>
            <a:off x="572095" y="7002542"/>
            <a:ext cx="6665952" cy="565428"/>
          </a:xfrm>
          <a:prstGeom prst="roundRect">
            <a:avLst>
              <a:gd name="adj" fmla="val 11474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25" name="Text 22"/>
          <p:cNvSpPr/>
          <p:nvPr/>
        </p:nvSpPr>
        <p:spPr>
          <a:xfrm>
            <a:off x="734139" y="7164586"/>
            <a:ext cx="2018228" cy="2413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Skill Set and Training</a:t>
            </a:r>
            <a:endParaRPr lang="en-US" sz="1500" dirty="0"/>
          </a:p>
        </p:txBody>
      </p:sp>
      <p:sp>
        <p:nvSpPr>
          <p:cNvPr id="26" name="Shape 23"/>
          <p:cNvSpPr/>
          <p:nvPr/>
        </p:nvSpPr>
        <p:spPr>
          <a:xfrm>
            <a:off x="7392472" y="7002542"/>
            <a:ext cx="6665952" cy="565428"/>
          </a:xfrm>
          <a:prstGeom prst="roundRect">
            <a:avLst>
              <a:gd name="adj" fmla="val 11474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27" name="Text 24"/>
          <p:cNvSpPr/>
          <p:nvPr/>
        </p:nvSpPr>
        <p:spPr>
          <a:xfrm>
            <a:off x="7554516" y="7164586"/>
            <a:ext cx="1930837" cy="2413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 Explicit Waits</a:t>
            </a:r>
            <a:endParaRPr lang="en-US" sz="15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3628192" y="661749"/>
            <a:ext cx="7373898" cy="5878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600"/>
              </a:lnSpc>
              <a:buNone/>
            </a:pPr>
            <a:r>
              <a:rPr lang="en-US" sz="37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6-Web Test Automation project</a:t>
            </a:r>
            <a:endParaRPr lang="en-US" sz="3700" dirty="0"/>
          </a:p>
        </p:txBody>
      </p:sp>
      <p:sp>
        <p:nvSpPr>
          <p:cNvPr id="5" name="Text 2"/>
          <p:cNvSpPr/>
          <p:nvPr/>
        </p:nvSpPr>
        <p:spPr>
          <a:xfrm>
            <a:off x="822960" y="1484590"/>
            <a:ext cx="2939058" cy="367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3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Demo URL:</a:t>
            </a:r>
            <a:endParaRPr lang="en-US" sz="2300" dirty="0"/>
          </a:p>
        </p:txBody>
      </p:sp>
      <p:pic>
        <p:nvPicPr>
          <p:cNvPr id="6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960" y="2204680"/>
            <a:ext cx="12984480" cy="192393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22960" y="4481274"/>
            <a:ext cx="2941796" cy="367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3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• GitHub Repository:</a:t>
            </a:r>
            <a:endParaRPr lang="en-US" sz="2300" dirty="0"/>
          </a:p>
        </p:txBody>
      </p:sp>
      <p:pic>
        <p:nvPicPr>
          <p:cNvPr id="8" name="Image 2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2960" y="5201364"/>
            <a:ext cx="12984480" cy="2366486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2347317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About The Project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6350437" y="3489127"/>
            <a:ext cx="7415927" cy="23931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This project is a web test automation framework for testing the </a:t>
            </a:r>
            <a:pPr indent="0" marL="0">
              <a:lnSpc>
                <a:spcPts val="3100"/>
              </a:lnSpc>
              <a:buNone/>
            </a:pPr>
            <a:r>
              <a:rPr lang="en-US" sz="1900" u="sng" dirty="0">
                <a:solidFill>
                  <a:srgbClr val="8252E0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Magento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e-commerce platform using Java, Selenium WebDriver, Cucumber, and the Page Object Model (POM) design pattern. It incorporates TestNG’s 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CD7E5"/>
                </a:solidFill>
                <a:highlight>
                  <a:srgbClr val="1E0C41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DataProvider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for parameterized testing and is designed to enhance test coverage and identify critical defects early by automating core user workflows.</a:t>
            </a:r>
            <a:endParaRPr lang="en-US" sz="19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01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60996" y="451485"/>
            <a:ext cx="4790718" cy="5131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000"/>
              </a:lnSpc>
              <a:buNone/>
            </a:pPr>
            <a:r>
              <a:rPr lang="en-US" sz="3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Full User Journey Steps</a:t>
            </a:r>
            <a:endParaRPr lang="en-US" sz="3200" dirty="0"/>
          </a:p>
        </p:txBody>
      </p:sp>
      <p:sp>
        <p:nvSpPr>
          <p:cNvPr id="4" name="Shape 1"/>
          <p:cNvSpPr/>
          <p:nvPr/>
        </p:nvSpPr>
        <p:spPr>
          <a:xfrm>
            <a:off x="10046970" y="1210866"/>
            <a:ext cx="22860" cy="6567845"/>
          </a:xfrm>
          <a:prstGeom prst="roundRect">
            <a:avLst>
              <a:gd name="adj" fmla="val 301678"/>
            </a:avLst>
          </a:prstGeom>
          <a:solidFill>
            <a:srgbClr val="4A2C85"/>
          </a:solidFill>
          <a:ln/>
        </p:spPr>
      </p:sp>
      <p:sp>
        <p:nvSpPr>
          <p:cNvPr id="5" name="Shape 2"/>
          <p:cNvSpPr/>
          <p:nvPr/>
        </p:nvSpPr>
        <p:spPr>
          <a:xfrm>
            <a:off x="9321998" y="1568768"/>
            <a:ext cx="574596" cy="22860"/>
          </a:xfrm>
          <a:prstGeom prst="roundRect">
            <a:avLst>
              <a:gd name="adj" fmla="val 301678"/>
            </a:avLst>
          </a:prstGeom>
          <a:solidFill>
            <a:srgbClr val="4A2C85"/>
          </a:solidFill>
          <a:ln/>
        </p:spPr>
      </p:sp>
      <p:sp>
        <p:nvSpPr>
          <p:cNvPr id="6" name="Shape 3"/>
          <p:cNvSpPr/>
          <p:nvPr/>
        </p:nvSpPr>
        <p:spPr>
          <a:xfrm>
            <a:off x="9873734" y="1395532"/>
            <a:ext cx="369332" cy="369332"/>
          </a:xfrm>
          <a:prstGeom prst="roundRect">
            <a:avLst>
              <a:gd name="adj" fmla="val 18672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013871" y="1456968"/>
            <a:ext cx="88940" cy="2463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00"/>
              </a:lnSpc>
              <a:buNone/>
            </a:pPr>
            <a:r>
              <a:rPr lang="en-US" sz="19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6060996" y="1375053"/>
            <a:ext cx="3094315" cy="4104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3200"/>
              </a:lnSpc>
              <a:buNone/>
            </a:pPr>
            <a:r>
              <a:rPr lang="en-US" sz="25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Sign In</a:t>
            </a:r>
            <a:endParaRPr lang="en-US" sz="2550" dirty="0"/>
          </a:p>
        </p:txBody>
      </p:sp>
      <p:sp>
        <p:nvSpPr>
          <p:cNvPr id="9" name="Shape 6"/>
          <p:cNvSpPr/>
          <p:nvPr/>
        </p:nvSpPr>
        <p:spPr>
          <a:xfrm>
            <a:off x="10220206" y="2389703"/>
            <a:ext cx="574596" cy="22860"/>
          </a:xfrm>
          <a:prstGeom prst="roundRect">
            <a:avLst>
              <a:gd name="adj" fmla="val 301678"/>
            </a:avLst>
          </a:prstGeom>
          <a:solidFill>
            <a:srgbClr val="4A2C85"/>
          </a:solidFill>
          <a:ln/>
        </p:spPr>
      </p:sp>
      <p:sp>
        <p:nvSpPr>
          <p:cNvPr id="10" name="Shape 7"/>
          <p:cNvSpPr/>
          <p:nvPr/>
        </p:nvSpPr>
        <p:spPr>
          <a:xfrm>
            <a:off x="9873734" y="2216468"/>
            <a:ext cx="369332" cy="369332"/>
          </a:xfrm>
          <a:prstGeom prst="roundRect">
            <a:avLst>
              <a:gd name="adj" fmla="val 18672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988391" y="2277904"/>
            <a:ext cx="139898" cy="2463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00"/>
              </a:lnSpc>
              <a:buNone/>
            </a:pPr>
            <a:r>
              <a:rPr lang="en-US" sz="19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11277124" y="2195989"/>
            <a:ext cx="2462927" cy="307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Product search </a:t>
            </a:r>
            <a:endParaRPr lang="en-US" sz="1900" dirty="0"/>
          </a:p>
        </p:txBody>
      </p:sp>
      <p:sp>
        <p:nvSpPr>
          <p:cNvPr id="13" name="Shape 10"/>
          <p:cNvSpPr/>
          <p:nvPr/>
        </p:nvSpPr>
        <p:spPr>
          <a:xfrm>
            <a:off x="9321998" y="3128486"/>
            <a:ext cx="574596" cy="22860"/>
          </a:xfrm>
          <a:prstGeom prst="roundRect">
            <a:avLst>
              <a:gd name="adj" fmla="val 301678"/>
            </a:avLst>
          </a:prstGeom>
          <a:solidFill>
            <a:srgbClr val="4A2C85"/>
          </a:solidFill>
          <a:ln/>
        </p:spPr>
      </p:sp>
      <p:sp>
        <p:nvSpPr>
          <p:cNvPr id="14" name="Shape 11"/>
          <p:cNvSpPr/>
          <p:nvPr/>
        </p:nvSpPr>
        <p:spPr>
          <a:xfrm>
            <a:off x="9873734" y="2955250"/>
            <a:ext cx="369332" cy="369332"/>
          </a:xfrm>
          <a:prstGeom prst="roundRect">
            <a:avLst>
              <a:gd name="adj" fmla="val 18672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9988868" y="3016687"/>
            <a:ext cx="138946" cy="2463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00"/>
              </a:lnSpc>
              <a:buNone/>
            </a:pPr>
            <a:r>
              <a:rPr lang="en-US" sz="19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1900" dirty="0"/>
          </a:p>
        </p:txBody>
      </p:sp>
      <p:sp>
        <p:nvSpPr>
          <p:cNvPr id="16" name="Text 13"/>
          <p:cNvSpPr/>
          <p:nvPr/>
        </p:nvSpPr>
        <p:spPr>
          <a:xfrm>
            <a:off x="6144101" y="2934772"/>
            <a:ext cx="2928104" cy="307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Add product to wish list</a:t>
            </a:r>
            <a:endParaRPr lang="en-US" sz="1900" dirty="0"/>
          </a:p>
        </p:txBody>
      </p:sp>
      <p:sp>
        <p:nvSpPr>
          <p:cNvPr id="17" name="Text 14"/>
          <p:cNvSpPr/>
          <p:nvPr/>
        </p:nvSpPr>
        <p:spPr>
          <a:xfrm>
            <a:off x="6060996" y="3341132"/>
            <a:ext cx="3094315" cy="2626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050"/>
              </a:lnSpc>
              <a:buNone/>
            </a:pPr>
            <a:endParaRPr lang="en-US" sz="1250" dirty="0"/>
          </a:p>
        </p:txBody>
      </p:sp>
      <p:sp>
        <p:nvSpPr>
          <p:cNvPr id="18" name="Shape 15"/>
          <p:cNvSpPr/>
          <p:nvPr/>
        </p:nvSpPr>
        <p:spPr>
          <a:xfrm>
            <a:off x="10220206" y="3867388"/>
            <a:ext cx="574596" cy="22860"/>
          </a:xfrm>
          <a:prstGeom prst="roundRect">
            <a:avLst>
              <a:gd name="adj" fmla="val 301678"/>
            </a:avLst>
          </a:prstGeom>
          <a:solidFill>
            <a:srgbClr val="4A2C85"/>
          </a:solidFill>
          <a:ln/>
        </p:spPr>
      </p:sp>
      <p:sp>
        <p:nvSpPr>
          <p:cNvPr id="19" name="Shape 16"/>
          <p:cNvSpPr/>
          <p:nvPr/>
        </p:nvSpPr>
        <p:spPr>
          <a:xfrm>
            <a:off x="9873734" y="3694152"/>
            <a:ext cx="369332" cy="369332"/>
          </a:xfrm>
          <a:prstGeom prst="roundRect">
            <a:avLst>
              <a:gd name="adj" fmla="val 18672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20" name="Text 17"/>
          <p:cNvSpPr/>
          <p:nvPr/>
        </p:nvSpPr>
        <p:spPr>
          <a:xfrm>
            <a:off x="9976961" y="3755588"/>
            <a:ext cx="162758" cy="2463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00"/>
              </a:lnSpc>
              <a:buNone/>
            </a:pPr>
            <a:r>
              <a:rPr lang="en-US" sz="19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</a:t>
            </a:r>
            <a:endParaRPr lang="en-US" sz="1900" dirty="0"/>
          </a:p>
        </p:txBody>
      </p:sp>
      <p:sp>
        <p:nvSpPr>
          <p:cNvPr id="21" name="Text 18"/>
          <p:cNvSpPr/>
          <p:nvPr/>
        </p:nvSpPr>
        <p:spPr>
          <a:xfrm>
            <a:off x="11276409" y="3673673"/>
            <a:ext cx="2464475" cy="307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Add product to Cart</a:t>
            </a:r>
            <a:endParaRPr lang="en-US" sz="1900" dirty="0"/>
          </a:p>
        </p:txBody>
      </p:sp>
      <p:sp>
        <p:nvSpPr>
          <p:cNvPr id="22" name="Shape 19"/>
          <p:cNvSpPr/>
          <p:nvPr/>
        </p:nvSpPr>
        <p:spPr>
          <a:xfrm>
            <a:off x="9321998" y="4606290"/>
            <a:ext cx="574596" cy="22860"/>
          </a:xfrm>
          <a:prstGeom prst="roundRect">
            <a:avLst>
              <a:gd name="adj" fmla="val 301678"/>
            </a:avLst>
          </a:prstGeom>
          <a:solidFill>
            <a:srgbClr val="4A2C85"/>
          </a:solidFill>
          <a:ln/>
        </p:spPr>
      </p:sp>
      <p:sp>
        <p:nvSpPr>
          <p:cNvPr id="23" name="Shape 20"/>
          <p:cNvSpPr/>
          <p:nvPr/>
        </p:nvSpPr>
        <p:spPr>
          <a:xfrm>
            <a:off x="9873734" y="4433054"/>
            <a:ext cx="369332" cy="369332"/>
          </a:xfrm>
          <a:prstGeom prst="roundRect">
            <a:avLst>
              <a:gd name="adj" fmla="val 18672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24" name="Text 21"/>
          <p:cNvSpPr/>
          <p:nvPr/>
        </p:nvSpPr>
        <p:spPr>
          <a:xfrm>
            <a:off x="9988629" y="4494490"/>
            <a:ext cx="139422" cy="2463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00"/>
              </a:lnSpc>
              <a:buNone/>
            </a:pPr>
            <a:r>
              <a:rPr lang="en-US" sz="19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5</a:t>
            </a:r>
            <a:endParaRPr lang="en-US" sz="1900" dirty="0"/>
          </a:p>
        </p:txBody>
      </p:sp>
      <p:sp>
        <p:nvSpPr>
          <p:cNvPr id="25" name="Text 22"/>
          <p:cNvSpPr/>
          <p:nvPr/>
        </p:nvSpPr>
        <p:spPr>
          <a:xfrm>
            <a:off x="6336625" y="4412575"/>
            <a:ext cx="2543056" cy="307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Buy products in Cart</a:t>
            </a:r>
            <a:endParaRPr lang="en-US" sz="1900" dirty="0"/>
          </a:p>
        </p:txBody>
      </p:sp>
      <p:sp>
        <p:nvSpPr>
          <p:cNvPr id="26" name="Shape 23"/>
          <p:cNvSpPr/>
          <p:nvPr/>
        </p:nvSpPr>
        <p:spPr>
          <a:xfrm>
            <a:off x="10220206" y="5345192"/>
            <a:ext cx="574596" cy="22860"/>
          </a:xfrm>
          <a:prstGeom prst="roundRect">
            <a:avLst>
              <a:gd name="adj" fmla="val 301678"/>
            </a:avLst>
          </a:prstGeom>
          <a:solidFill>
            <a:srgbClr val="4A2C85"/>
          </a:solidFill>
          <a:ln/>
        </p:spPr>
      </p:sp>
      <p:sp>
        <p:nvSpPr>
          <p:cNvPr id="27" name="Shape 24"/>
          <p:cNvSpPr/>
          <p:nvPr/>
        </p:nvSpPr>
        <p:spPr>
          <a:xfrm>
            <a:off x="9873734" y="5171956"/>
            <a:ext cx="369332" cy="369332"/>
          </a:xfrm>
          <a:prstGeom prst="roundRect">
            <a:avLst>
              <a:gd name="adj" fmla="val 18672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28" name="Text 25"/>
          <p:cNvSpPr/>
          <p:nvPr/>
        </p:nvSpPr>
        <p:spPr>
          <a:xfrm>
            <a:off x="9983391" y="5233392"/>
            <a:ext cx="150019" cy="2463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00"/>
              </a:lnSpc>
              <a:buNone/>
            </a:pPr>
            <a:r>
              <a:rPr lang="en-US" sz="19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6</a:t>
            </a:r>
            <a:endParaRPr lang="en-US" sz="1900" dirty="0"/>
          </a:p>
        </p:txBody>
      </p:sp>
      <p:sp>
        <p:nvSpPr>
          <p:cNvPr id="29" name="Text 26"/>
          <p:cNvSpPr/>
          <p:nvPr/>
        </p:nvSpPr>
        <p:spPr>
          <a:xfrm>
            <a:off x="11277124" y="5151477"/>
            <a:ext cx="2462927" cy="307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Checkout &amp; Review</a:t>
            </a:r>
            <a:endParaRPr lang="en-US" sz="1900" dirty="0"/>
          </a:p>
        </p:txBody>
      </p:sp>
      <p:sp>
        <p:nvSpPr>
          <p:cNvPr id="30" name="Text 27"/>
          <p:cNvSpPr/>
          <p:nvPr/>
        </p:nvSpPr>
        <p:spPr>
          <a:xfrm>
            <a:off x="10961489" y="5557838"/>
            <a:ext cx="3094315" cy="2626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endParaRPr lang="en-US" sz="1250" dirty="0"/>
          </a:p>
        </p:txBody>
      </p:sp>
      <p:sp>
        <p:nvSpPr>
          <p:cNvPr id="31" name="Shape 28"/>
          <p:cNvSpPr/>
          <p:nvPr/>
        </p:nvSpPr>
        <p:spPr>
          <a:xfrm>
            <a:off x="9321998" y="6084094"/>
            <a:ext cx="574596" cy="22860"/>
          </a:xfrm>
          <a:prstGeom prst="roundRect">
            <a:avLst>
              <a:gd name="adj" fmla="val 301678"/>
            </a:avLst>
          </a:prstGeom>
          <a:solidFill>
            <a:srgbClr val="4A2C85"/>
          </a:solidFill>
          <a:ln/>
        </p:spPr>
      </p:sp>
      <p:sp>
        <p:nvSpPr>
          <p:cNvPr id="32" name="Shape 29"/>
          <p:cNvSpPr/>
          <p:nvPr/>
        </p:nvSpPr>
        <p:spPr>
          <a:xfrm>
            <a:off x="9873734" y="5910858"/>
            <a:ext cx="369332" cy="369332"/>
          </a:xfrm>
          <a:prstGeom prst="roundRect">
            <a:avLst>
              <a:gd name="adj" fmla="val 18672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33" name="Text 30"/>
          <p:cNvSpPr/>
          <p:nvPr/>
        </p:nvSpPr>
        <p:spPr>
          <a:xfrm>
            <a:off x="9985772" y="5972294"/>
            <a:ext cx="145137" cy="2463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00"/>
              </a:lnSpc>
              <a:buNone/>
            </a:pPr>
            <a:r>
              <a:rPr lang="en-US" sz="19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7</a:t>
            </a:r>
            <a:endParaRPr lang="en-US" sz="1900" dirty="0"/>
          </a:p>
        </p:txBody>
      </p:sp>
      <p:sp>
        <p:nvSpPr>
          <p:cNvPr id="34" name="Text 31"/>
          <p:cNvSpPr/>
          <p:nvPr/>
        </p:nvSpPr>
        <p:spPr>
          <a:xfrm>
            <a:off x="6299240" y="5890379"/>
            <a:ext cx="2617708" cy="256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Fill Checkout Information</a:t>
            </a:r>
            <a:endParaRPr lang="en-US" sz="1600" dirty="0"/>
          </a:p>
        </p:txBody>
      </p:sp>
      <p:sp>
        <p:nvSpPr>
          <p:cNvPr id="35" name="Text 32"/>
          <p:cNvSpPr/>
          <p:nvPr/>
        </p:nvSpPr>
        <p:spPr>
          <a:xfrm>
            <a:off x="6060996" y="6245423"/>
            <a:ext cx="3094315" cy="2626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050"/>
              </a:lnSpc>
              <a:buNone/>
            </a:pPr>
            <a:endParaRPr lang="en-US" sz="1250" dirty="0"/>
          </a:p>
        </p:txBody>
      </p:sp>
      <p:sp>
        <p:nvSpPr>
          <p:cNvPr id="36" name="Shape 33"/>
          <p:cNvSpPr/>
          <p:nvPr/>
        </p:nvSpPr>
        <p:spPr>
          <a:xfrm>
            <a:off x="10220206" y="6822996"/>
            <a:ext cx="574596" cy="22860"/>
          </a:xfrm>
          <a:prstGeom prst="roundRect">
            <a:avLst>
              <a:gd name="adj" fmla="val 301678"/>
            </a:avLst>
          </a:prstGeom>
          <a:solidFill>
            <a:srgbClr val="4A2C85"/>
          </a:solidFill>
          <a:ln/>
        </p:spPr>
      </p:sp>
      <p:sp>
        <p:nvSpPr>
          <p:cNvPr id="37" name="Shape 34"/>
          <p:cNvSpPr/>
          <p:nvPr/>
        </p:nvSpPr>
        <p:spPr>
          <a:xfrm>
            <a:off x="9873734" y="6649760"/>
            <a:ext cx="369332" cy="369332"/>
          </a:xfrm>
          <a:prstGeom prst="roundRect">
            <a:avLst>
              <a:gd name="adj" fmla="val 18672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38" name="Text 35"/>
          <p:cNvSpPr/>
          <p:nvPr/>
        </p:nvSpPr>
        <p:spPr>
          <a:xfrm>
            <a:off x="9979819" y="6711196"/>
            <a:ext cx="157163" cy="2463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00"/>
              </a:lnSpc>
              <a:buNone/>
            </a:pPr>
            <a:r>
              <a:rPr lang="en-US" sz="19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8</a:t>
            </a:r>
            <a:endParaRPr lang="en-US" sz="1900" dirty="0"/>
          </a:p>
        </p:txBody>
      </p:sp>
      <p:sp>
        <p:nvSpPr>
          <p:cNvPr id="39" name="Text 36"/>
          <p:cNvSpPr/>
          <p:nvPr/>
        </p:nvSpPr>
        <p:spPr>
          <a:xfrm>
            <a:off x="11277124" y="6629281"/>
            <a:ext cx="2462927" cy="307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Confirm Purchase</a:t>
            </a:r>
            <a:endParaRPr lang="en-US" sz="19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4037" y="1039773"/>
            <a:ext cx="6150054" cy="615005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23929" y="3582472"/>
            <a:ext cx="6150054" cy="10646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8350"/>
              </a:lnSpc>
              <a:buNone/>
            </a:pPr>
            <a:r>
              <a:rPr lang="en-US" sz="67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Project Demo</a:t>
            </a:r>
            <a:endParaRPr lang="en-US" sz="67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2957513"/>
            <a:ext cx="12902327" cy="2314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200"/>
              </a:lnSpc>
              <a:buNone/>
            </a:pPr>
            <a:r>
              <a:rPr lang="en-US" sz="14550" b="1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Q &amp; A</a:t>
            </a:r>
            <a:endParaRPr lang="en-US" sz="1455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2957513"/>
            <a:ext cx="12902327" cy="2314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200"/>
              </a:lnSpc>
              <a:buNone/>
            </a:pPr>
            <a:r>
              <a:rPr lang="en-US" sz="14550" b="1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Thanks</a:t>
            </a:r>
            <a:endParaRPr lang="en-US" sz="145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081212"/>
            <a:ext cx="6699409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TABLE OF CONTENTS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1258967" y="3346490"/>
            <a:ext cx="1250739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Font typeface="+mj-lt"/>
              <a:buAutoNum type="arabicPeriod" startAt="1"/>
            </a:pPr>
            <a:r>
              <a:rPr lang="en-US" sz="19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What is Web Test Automation?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1258967" y="3827859"/>
            <a:ext cx="1250739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Font typeface="+mj-lt"/>
              <a:buAutoNum type="arabicPeriod" startAt="2"/>
            </a:pPr>
            <a:r>
              <a:rPr lang="en-US" sz="19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Why is Web Test Automation Important?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1258967" y="4309229"/>
            <a:ext cx="1250739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Font typeface="+mj-lt"/>
              <a:buAutoNum type="arabicPeriod" startAt="3"/>
            </a:pPr>
            <a:r>
              <a:rPr lang="en-US" sz="19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Test Automation Life Cycle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1258967" y="4790599"/>
            <a:ext cx="1250739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Font typeface="+mj-lt"/>
              <a:buAutoNum type="arabicPeriod" startAt="4"/>
            </a:pPr>
            <a:r>
              <a:rPr lang="en-US" sz="19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Key Components of Web Test Automation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1258967" y="5271968"/>
            <a:ext cx="1250739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Font typeface="+mj-lt"/>
              <a:buAutoNum type="arabicPeriod" startAt="5"/>
            </a:pPr>
            <a:r>
              <a:rPr lang="en-US" sz="19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Challenges and Best Practices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1258967" y="5753338"/>
            <a:ext cx="1250739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Font typeface="+mj-lt"/>
              <a:buAutoNum type="arabicPeriod" startAt="6"/>
            </a:pPr>
            <a:r>
              <a:rPr lang="en-US" sz="19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Web Test Automation Project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2667476"/>
            <a:ext cx="12902327" cy="2129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8350"/>
              </a:lnSpc>
              <a:buNone/>
            </a:pPr>
            <a:r>
              <a:rPr lang="en-US" sz="67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1-What is Web Test Automation?</a:t>
            </a:r>
            <a:endParaRPr lang="en-US" sz="6700" dirty="0"/>
          </a:p>
        </p:txBody>
      </p:sp>
      <p:sp>
        <p:nvSpPr>
          <p:cNvPr id="5" name="Text 2"/>
          <p:cNvSpPr/>
          <p:nvPr/>
        </p:nvSpPr>
        <p:spPr>
          <a:xfrm>
            <a:off x="864037" y="5167074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022628"/>
            <a:ext cx="7415927" cy="1543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What Is Web Test Automation?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1258967" y="2935962"/>
            <a:ext cx="702099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Involves using specialized tools and frameworks to automate the testing of web applications. 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864037" y="4003715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1258967" y="4676418"/>
            <a:ext cx="702099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Automation streamlines the testing process, saving time and improving efficiency.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864037" y="5744170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1258967" y="6416873"/>
            <a:ext cx="702099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Enhancing the speed, accuracy, and reliability of testing processes.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2960608"/>
            <a:ext cx="12902327" cy="1543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2-Why is Web Test Automation Important?</a:t>
            </a:r>
            <a:endParaRPr lang="en-US" sz="4850" dirty="0"/>
          </a:p>
        </p:txBody>
      </p:sp>
      <p:sp>
        <p:nvSpPr>
          <p:cNvPr id="5" name="Text 2"/>
          <p:cNvSpPr/>
          <p:nvPr/>
        </p:nvSpPr>
        <p:spPr>
          <a:xfrm>
            <a:off x="864037" y="4873943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85537" y="596741"/>
            <a:ext cx="7110055" cy="4335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400"/>
              </a:lnSpc>
              <a:buNone/>
            </a:pPr>
            <a:r>
              <a:rPr lang="en-US" sz="27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Why Is Web Test Automation Important?</a:t>
            </a:r>
            <a:endParaRPr lang="en-US" sz="2700" dirty="0"/>
          </a:p>
        </p:txBody>
      </p:sp>
      <p:sp>
        <p:nvSpPr>
          <p:cNvPr id="4" name="Shape 1"/>
          <p:cNvSpPr/>
          <p:nvPr/>
        </p:nvSpPr>
        <p:spPr>
          <a:xfrm>
            <a:off x="485537" y="1394222"/>
            <a:ext cx="312063" cy="312063"/>
          </a:xfrm>
          <a:prstGeom prst="roundRect">
            <a:avLst>
              <a:gd name="adj" fmla="val 18672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04004" y="1446133"/>
            <a:ext cx="75128" cy="2081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0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936308" y="1394222"/>
            <a:ext cx="1814393" cy="2168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Efficiency and Speed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936308" y="1694259"/>
            <a:ext cx="7722156" cy="2219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700"/>
              </a:lnSpc>
              <a:buNone/>
            </a:pPr>
            <a:endParaRPr lang="en-US" sz="1050" dirty="0"/>
          </a:p>
        </p:txBody>
      </p:sp>
      <p:sp>
        <p:nvSpPr>
          <p:cNvPr id="8" name="Shape 5"/>
          <p:cNvSpPr/>
          <p:nvPr/>
        </p:nvSpPr>
        <p:spPr>
          <a:xfrm>
            <a:off x="485537" y="2210872"/>
            <a:ext cx="312063" cy="312063"/>
          </a:xfrm>
          <a:prstGeom prst="roundRect">
            <a:avLst>
              <a:gd name="adj" fmla="val 18672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82454" y="2262783"/>
            <a:ext cx="118229" cy="2081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0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936308" y="2210872"/>
            <a:ext cx="1734145" cy="2168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Repeatability</a:t>
            </a:r>
            <a:endParaRPr lang="en-US" sz="1350" dirty="0"/>
          </a:p>
        </p:txBody>
      </p:sp>
      <p:sp>
        <p:nvSpPr>
          <p:cNvPr id="11" name="Text 8"/>
          <p:cNvSpPr/>
          <p:nvPr/>
        </p:nvSpPr>
        <p:spPr>
          <a:xfrm>
            <a:off x="936308" y="2510909"/>
            <a:ext cx="7722156" cy="2219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700"/>
              </a:lnSpc>
              <a:buNone/>
            </a:pPr>
            <a:endParaRPr lang="en-US" sz="1050" dirty="0"/>
          </a:p>
        </p:txBody>
      </p:sp>
      <p:sp>
        <p:nvSpPr>
          <p:cNvPr id="12" name="Shape 9"/>
          <p:cNvSpPr/>
          <p:nvPr/>
        </p:nvSpPr>
        <p:spPr>
          <a:xfrm>
            <a:off x="485537" y="3027521"/>
            <a:ext cx="312063" cy="312063"/>
          </a:xfrm>
          <a:prstGeom prst="roundRect">
            <a:avLst>
              <a:gd name="adj" fmla="val 18672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582811" y="3079433"/>
            <a:ext cx="117396" cy="2081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0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936308" y="3027521"/>
            <a:ext cx="1734145" cy="2168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Regression Testing</a:t>
            </a:r>
            <a:endParaRPr lang="en-US" sz="1350" dirty="0"/>
          </a:p>
        </p:txBody>
      </p:sp>
      <p:sp>
        <p:nvSpPr>
          <p:cNvPr id="15" name="Text 12"/>
          <p:cNvSpPr/>
          <p:nvPr/>
        </p:nvSpPr>
        <p:spPr>
          <a:xfrm>
            <a:off x="936308" y="3327559"/>
            <a:ext cx="7722156" cy="2219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700"/>
              </a:lnSpc>
              <a:buNone/>
            </a:pPr>
            <a:endParaRPr lang="en-US" sz="1050" dirty="0"/>
          </a:p>
        </p:txBody>
      </p:sp>
      <p:sp>
        <p:nvSpPr>
          <p:cNvPr id="16" name="Shape 13"/>
          <p:cNvSpPr/>
          <p:nvPr/>
        </p:nvSpPr>
        <p:spPr>
          <a:xfrm>
            <a:off x="485537" y="3844171"/>
            <a:ext cx="312063" cy="312063"/>
          </a:xfrm>
          <a:prstGeom prst="roundRect">
            <a:avLst>
              <a:gd name="adj" fmla="val 18672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572810" y="3896082"/>
            <a:ext cx="137517" cy="2081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0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936308" y="3844171"/>
            <a:ext cx="1734145" cy="2168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Scalability</a:t>
            </a:r>
            <a:endParaRPr lang="en-US" sz="1350" dirty="0"/>
          </a:p>
        </p:txBody>
      </p:sp>
      <p:sp>
        <p:nvSpPr>
          <p:cNvPr id="19" name="Text 16"/>
          <p:cNvSpPr/>
          <p:nvPr/>
        </p:nvSpPr>
        <p:spPr>
          <a:xfrm>
            <a:off x="936308" y="4144208"/>
            <a:ext cx="7722156" cy="2219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700"/>
              </a:lnSpc>
              <a:buNone/>
            </a:pPr>
            <a:endParaRPr lang="en-US" sz="1050" dirty="0"/>
          </a:p>
        </p:txBody>
      </p:sp>
      <p:sp>
        <p:nvSpPr>
          <p:cNvPr id="20" name="Shape 17"/>
          <p:cNvSpPr/>
          <p:nvPr/>
        </p:nvSpPr>
        <p:spPr>
          <a:xfrm>
            <a:off x="485537" y="4660821"/>
            <a:ext cx="312063" cy="312063"/>
          </a:xfrm>
          <a:prstGeom prst="roundRect">
            <a:avLst>
              <a:gd name="adj" fmla="val 18672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21" name="Text 18"/>
          <p:cNvSpPr/>
          <p:nvPr/>
        </p:nvSpPr>
        <p:spPr>
          <a:xfrm>
            <a:off x="582692" y="4712732"/>
            <a:ext cx="117753" cy="2081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0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5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936308" y="4660821"/>
            <a:ext cx="1734145" cy="2168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Parallel Execution</a:t>
            </a:r>
            <a:endParaRPr lang="en-US" sz="1350" dirty="0"/>
          </a:p>
        </p:txBody>
      </p:sp>
      <p:sp>
        <p:nvSpPr>
          <p:cNvPr id="23" name="Text 20"/>
          <p:cNvSpPr/>
          <p:nvPr/>
        </p:nvSpPr>
        <p:spPr>
          <a:xfrm>
            <a:off x="936308" y="4960858"/>
            <a:ext cx="7722156" cy="2219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700"/>
              </a:lnSpc>
              <a:buNone/>
            </a:pPr>
            <a:endParaRPr lang="en-US" sz="1050" dirty="0"/>
          </a:p>
        </p:txBody>
      </p:sp>
      <p:sp>
        <p:nvSpPr>
          <p:cNvPr id="24" name="Shape 21"/>
          <p:cNvSpPr/>
          <p:nvPr/>
        </p:nvSpPr>
        <p:spPr>
          <a:xfrm>
            <a:off x="485537" y="5477470"/>
            <a:ext cx="312063" cy="312063"/>
          </a:xfrm>
          <a:prstGeom prst="roundRect">
            <a:avLst>
              <a:gd name="adj" fmla="val 18672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25" name="Text 22"/>
          <p:cNvSpPr/>
          <p:nvPr/>
        </p:nvSpPr>
        <p:spPr>
          <a:xfrm>
            <a:off x="578168" y="5529382"/>
            <a:ext cx="126683" cy="2081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0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6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936308" y="5477470"/>
            <a:ext cx="1734145" cy="2168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Faster Feedback</a:t>
            </a:r>
            <a:endParaRPr lang="en-US" sz="1350" dirty="0"/>
          </a:p>
        </p:txBody>
      </p:sp>
      <p:sp>
        <p:nvSpPr>
          <p:cNvPr id="27" name="Text 24"/>
          <p:cNvSpPr/>
          <p:nvPr/>
        </p:nvSpPr>
        <p:spPr>
          <a:xfrm>
            <a:off x="936308" y="5777508"/>
            <a:ext cx="7722156" cy="2219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700"/>
              </a:lnSpc>
              <a:buNone/>
            </a:pPr>
            <a:endParaRPr lang="en-US" sz="1050" dirty="0"/>
          </a:p>
        </p:txBody>
      </p:sp>
      <p:sp>
        <p:nvSpPr>
          <p:cNvPr id="28" name="Shape 25"/>
          <p:cNvSpPr/>
          <p:nvPr/>
        </p:nvSpPr>
        <p:spPr>
          <a:xfrm>
            <a:off x="485537" y="6294120"/>
            <a:ext cx="312063" cy="312063"/>
          </a:xfrm>
          <a:prstGeom prst="roundRect">
            <a:avLst>
              <a:gd name="adj" fmla="val 18672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29" name="Text 26"/>
          <p:cNvSpPr/>
          <p:nvPr/>
        </p:nvSpPr>
        <p:spPr>
          <a:xfrm>
            <a:off x="580311" y="6346031"/>
            <a:ext cx="122515" cy="2081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0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7</a:t>
            </a:r>
            <a:endParaRPr lang="en-US" sz="1600" dirty="0"/>
          </a:p>
        </p:txBody>
      </p:sp>
      <p:sp>
        <p:nvSpPr>
          <p:cNvPr id="30" name="Text 27"/>
          <p:cNvSpPr/>
          <p:nvPr/>
        </p:nvSpPr>
        <p:spPr>
          <a:xfrm>
            <a:off x="936308" y="6294120"/>
            <a:ext cx="4864179" cy="2168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Continuous Integration and Continuous Delivery (CI/CD)</a:t>
            </a:r>
            <a:endParaRPr lang="en-US" sz="1350" dirty="0"/>
          </a:p>
        </p:txBody>
      </p:sp>
      <p:sp>
        <p:nvSpPr>
          <p:cNvPr id="31" name="Text 28"/>
          <p:cNvSpPr/>
          <p:nvPr/>
        </p:nvSpPr>
        <p:spPr>
          <a:xfrm>
            <a:off x="936308" y="6594158"/>
            <a:ext cx="7722156" cy="2219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700"/>
              </a:lnSpc>
              <a:buNone/>
            </a:pPr>
            <a:endParaRPr lang="en-US" sz="1050" dirty="0"/>
          </a:p>
        </p:txBody>
      </p:sp>
      <p:sp>
        <p:nvSpPr>
          <p:cNvPr id="32" name="Shape 29"/>
          <p:cNvSpPr/>
          <p:nvPr/>
        </p:nvSpPr>
        <p:spPr>
          <a:xfrm>
            <a:off x="485537" y="7110770"/>
            <a:ext cx="312063" cy="312063"/>
          </a:xfrm>
          <a:prstGeom prst="roundRect">
            <a:avLst>
              <a:gd name="adj" fmla="val 18672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33" name="Text 30"/>
          <p:cNvSpPr/>
          <p:nvPr/>
        </p:nvSpPr>
        <p:spPr>
          <a:xfrm>
            <a:off x="575191" y="7162681"/>
            <a:ext cx="132755" cy="2081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0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8</a:t>
            </a:r>
            <a:endParaRPr lang="en-US" sz="1600" dirty="0"/>
          </a:p>
        </p:txBody>
      </p:sp>
      <p:sp>
        <p:nvSpPr>
          <p:cNvPr id="34" name="Text 31"/>
          <p:cNvSpPr/>
          <p:nvPr/>
        </p:nvSpPr>
        <p:spPr>
          <a:xfrm>
            <a:off x="936308" y="7110770"/>
            <a:ext cx="2256830" cy="2168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Consistency and Accuracy</a:t>
            </a:r>
            <a:endParaRPr lang="en-US" sz="1350" dirty="0"/>
          </a:p>
        </p:txBody>
      </p:sp>
      <p:sp>
        <p:nvSpPr>
          <p:cNvPr id="35" name="Text 32"/>
          <p:cNvSpPr/>
          <p:nvPr/>
        </p:nvSpPr>
        <p:spPr>
          <a:xfrm>
            <a:off x="936308" y="7410807"/>
            <a:ext cx="7722156" cy="2219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700"/>
              </a:lnSpc>
              <a:buNone/>
            </a:pPr>
            <a:endParaRPr lang="en-US" sz="10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266230" y="3199805"/>
            <a:ext cx="12097822" cy="10646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8350"/>
              </a:lnSpc>
              <a:buNone/>
            </a:pPr>
            <a:r>
              <a:rPr lang="en-US" sz="67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3-Test Automation Life Cycle</a:t>
            </a:r>
            <a:endParaRPr lang="en-US" sz="6700" dirty="0"/>
          </a:p>
        </p:txBody>
      </p:sp>
      <p:sp>
        <p:nvSpPr>
          <p:cNvPr id="5" name="Text 2"/>
          <p:cNvSpPr/>
          <p:nvPr/>
        </p:nvSpPr>
        <p:spPr>
          <a:xfrm>
            <a:off x="864037" y="4634746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9596" y="455414"/>
            <a:ext cx="5502235" cy="517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050"/>
              </a:lnSpc>
              <a:buNone/>
            </a:pPr>
            <a:r>
              <a:rPr lang="en-US" sz="32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Test Automation Life Cycle</a:t>
            </a:r>
            <a:endParaRPr lang="en-US" sz="3250" dirty="0"/>
          </a:p>
        </p:txBody>
      </p:sp>
      <p:sp>
        <p:nvSpPr>
          <p:cNvPr id="3" name="Shape 1"/>
          <p:cNvSpPr/>
          <p:nvPr/>
        </p:nvSpPr>
        <p:spPr>
          <a:xfrm>
            <a:off x="816531" y="1221343"/>
            <a:ext cx="22860" cy="6553081"/>
          </a:xfrm>
          <a:prstGeom prst="roundRect">
            <a:avLst>
              <a:gd name="adj" fmla="val 304295"/>
            </a:avLst>
          </a:prstGeom>
          <a:solidFill>
            <a:srgbClr val="4A2C85"/>
          </a:solidFill>
          <a:ln/>
        </p:spPr>
      </p:sp>
      <p:sp>
        <p:nvSpPr>
          <p:cNvPr id="4" name="Shape 2"/>
          <p:cNvSpPr/>
          <p:nvPr/>
        </p:nvSpPr>
        <p:spPr>
          <a:xfrm>
            <a:off x="991374" y="1582341"/>
            <a:ext cx="579596" cy="22860"/>
          </a:xfrm>
          <a:prstGeom prst="roundRect">
            <a:avLst>
              <a:gd name="adj" fmla="val 304295"/>
            </a:avLst>
          </a:prstGeom>
          <a:solidFill>
            <a:srgbClr val="4A2C85"/>
          </a:solidFill>
          <a:ln/>
        </p:spPr>
      </p:sp>
      <p:sp>
        <p:nvSpPr>
          <p:cNvPr id="5" name="Shape 3"/>
          <p:cNvSpPr/>
          <p:nvPr/>
        </p:nvSpPr>
        <p:spPr>
          <a:xfrm>
            <a:off x="641687" y="1407557"/>
            <a:ext cx="372547" cy="372547"/>
          </a:xfrm>
          <a:prstGeom prst="roundRect">
            <a:avLst>
              <a:gd name="adj" fmla="val 18672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783015" y="1469588"/>
            <a:ext cx="89773" cy="2484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9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1950" dirty="0"/>
          </a:p>
        </p:txBody>
      </p:sp>
      <p:sp>
        <p:nvSpPr>
          <p:cNvPr id="7" name="Text 5"/>
          <p:cNvSpPr/>
          <p:nvPr/>
        </p:nvSpPr>
        <p:spPr>
          <a:xfrm>
            <a:off x="1738789" y="1386959"/>
            <a:ext cx="2070259" cy="2587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Establish the Scope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738789" y="1744980"/>
            <a:ext cx="12312015" cy="2649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Define the specific areas of the application that will be covered by automation.</a:t>
            </a:r>
            <a:endParaRPr lang="en-US" sz="1300" dirty="0"/>
          </a:p>
        </p:txBody>
      </p:sp>
      <p:sp>
        <p:nvSpPr>
          <p:cNvPr id="9" name="Shape 7"/>
          <p:cNvSpPr/>
          <p:nvPr/>
        </p:nvSpPr>
        <p:spPr>
          <a:xfrm>
            <a:off x="991374" y="2702123"/>
            <a:ext cx="579596" cy="22860"/>
          </a:xfrm>
          <a:prstGeom prst="roundRect">
            <a:avLst>
              <a:gd name="adj" fmla="val 304295"/>
            </a:avLst>
          </a:prstGeom>
          <a:solidFill>
            <a:srgbClr val="4A2C85"/>
          </a:solidFill>
          <a:ln/>
        </p:spPr>
      </p:sp>
      <p:sp>
        <p:nvSpPr>
          <p:cNvPr id="10" name="Shape 8"/>
          <p:cNvSpPr/>
          <p:nvPr/>
        </p:nvSpPr>
        <p:spPr>
          <a:xfrm>
            <a:off x="641687" y="2527340"/>
            <a:ext cx="372547" cy="372547"/>
          </a:xfrm>
          <a:prstGeom prst="roundRect">
            <a:avLst>
              <a:gd name="adj" fmla="val 18672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757416" y="2589371"/>
            <a:ext cx="141089" cy="2484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9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1950" dirty="0"/>
          </a:p>
        </p:txBody>
      </p:sp>
      <p:sp>
        <p:nvSpPr>
          <p:cNvPr id="12" name="Text 10"/>
          <p:cNvSpPr/>
          <p:nvPr/>
        </p:nvSpPr>
        <p:spPr>
          <a:xfrm>
            <a:off x="1738789" y="2506742"/>
            <a:ext cx="3440073" cy="2587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Select the Right Automation Tool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738789" y="2864763"/>
            <a:ext cx="12312015" cy="2649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Choose the appropriate tool based on the application's technology stack, testing requirements, and budget.</a:t>
            </a:r>
            <a:endParaRPr lang="en-US" sz="1300" dirty="0"/>
          </a:p>
        </p:txBody>
      </p:sp>
      <p:sp>
        <p:nvSpPr>
          <p:cNvPr id="14" name="Shape 12"/>
          <p:cNvSpPr/>
          <p:nvPr/>
        </p:nvSpPr>
        <p:spPr>
          <a:xfrm>
            <a:off x="991374" y="3821906"/>
            <a:ext cx="579596" cy="22860"/>
          </a:xfrm>
          <a:prstGeom prst="roundRect">
            <a:avLst>
              <a:gd name="adj" fmla="val 304295"/>
            </a:avLst>
          </a:prstGeom>
          <a:solidFill>
            <a:srgbClr val="4A2C85"/>
          </a:solidFill>
          <a:ln/>
        </p:spPr>
      </p:sp>
      <p:sp>
        <p:nvSpPr>
          <p:cNvPr id="15" name="Shape 13"/>
          <p:cNvSpPr/>
          <p:nvPr/>
        </p:nvSpPr>
        <p:spPr>
          <a:xfrm>
            <a:off x="641687" y="3647122"/>
            <a:ext cx="372547" cy="372547"/>
          </a:xfrm>
          <a:prstGeom prst="roundRect">
            <a:avLst>
              <a:gd name="adj" fmla="val 18672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57892" y="3709154"/>
            <a:ext cx="140137" cy="2484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9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1950" dirty="0"/>
          </a:p>
        </p:txBody>
      </p:sp>
      <p:sp>
        <p:nvSpPr>
          <p:cNvPr id="17" name="Text 15"/>
          <p:cNvSpPr/>
          <p:nvPr/>
        </p:nvSpPr>
        <p:spPr>
          <a:xfrm>
            <a:off x="1738789" y="3626525"/>
            <a:ext cx="2891076" cy="2587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Plan, Design, and Strategize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738789" y="3984546"/>
            <a:ext cx="12312015" cy="2649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Develop a comprehensive test automation strategy, including test case design, data management, and reporting.</a:t>
            </a:r>
            <a:endParaRPr lang="en-US" sz="1300" dirty="0"/>
          </a:p>
        </p:txBody>
      </p:sp>
      <p:sp>
        <p:nvSpPr>
          <p:cNvPr id="19" name="Shape 17"/>
          <p:cNvSpPr/>
          <p:nvPr/>
        </p:nvSpPr>
        <p:spPr>
          <a:xfrm>
            <a:off x="991374" y="4941689"/>
            <a:ext cx="579596" cy="22860"/>
          </a:xfrm>
          <a:prstGeom prst="roundRect">
            <a:avLst>
              <a:gd name="adj" fmla="val 304295"/>
            </a:avLst>
          </a:prstGeom>
          <a:solidFill>
            <a:srgbClr val="4A2C85"/>
          </a:solidFill>
          <a:ln/>
        </p:spPr>
      </p:sp>
      <p:sp>
        <p:nvSpPr>
          <p:cNvPr id="20" name="Shape 18"/>
          <p:cNvSpPr/>
          <p:nvPr/>
        </p:nvSpPr>
        <p:spPr>
          <a:xfrm>
            <a:off x="641687" y="4766905"/>
            <a:ext cx="372547" cy="372547"/>
          </a:xfrm>
          <a:prstGeom prst="roundRect">
            <a:avLst>
              <a:gd name="adj" fmla="val 18672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745867" y="4828937"/>
            <a:ext cx="164187" cy="2484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9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</a:t>
            </a:r>
            <a:endParaRPr lang="en-US" sz="1950" dirty="0"/>
          </a:p>
        </p:txBody>
      </p:sp>
      <p:sp>
        <p:nvSpPr>
          <p:cNvPr id="22" name="Text 20"/>
          <p:cNvSpPr/>
          <p:nvPr/>
        </p:nvSpPr>
        <p:spPr>
          <a:xfrm>
            <a:off x="1738789" y="4746308"/>
            <a:ext cx="2986088" cy="2587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Set Up the Test Environment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738789" y="5104328"/>
            <a:ext cx="12312015" cy="2649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Configure the necessary hardware and software infrastructure to support automated testing.</a:t>
            </a:r>
            <a:endParaRPr lang="en-US" sz="1300" dirty="0"/>
          </a:p>
        </p:txBody>
      </p:sp>
      <p:sp>
        <p:nvSpPr>
          <p:cNvPr id="24" name="Shape 22"/>
          <p:cNvSpPr/>
          <p:nvPr/>
        </p:nvSpPr>
        <p:spPr>
          <a:xfrm>
            <a:off x="991374" y="6061472"/>
            <a:ext cx="579596" cy="22860"/>
          </a:xfrm>
          <a:prstGeom prst="roundRect">
            <a:avLst>
              <a:gd name="adj" fmla="val 304295"/>
            </a:avLst>
          </a:prstGeom>
          <a:solidFill>
            <a:srgbClr val="4A2C85"/>
          </a:solidFill>
          <a:ln/>
        </p:spPr>
      </p:sp>
      <p:sp>
        <p:nvSpPr>
          <p:cNvPr id="25" name="Shape 23"/>
          <p:cNvSpPr/>
          <p:nvPr/>
        </p:nvSpPr>
        <p:spPr>
          <a:xfrm>
            <a:off x="641687" y="5886688"/>
            <a:ext cx="372547" cy="372547"/>
          </a:xfrm>
          <a:prstGeom prst="roundRect">
            <a:avLst>
              <a:gd name="adj" fmla="val 18672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757654" y="5948720"/>
            <a:ext cx="140613" cy="2484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9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5</a:t>
            </a:r>
            <a:endParaRPr lang="en-US" sz="1950" dirty="0"/>
          </a:p>
        </p:txBody>
      </p:sp>
      <p:sp>
        <p:nvSpPr>
          <p:cNvPr id="27" name="Text 25"/>
          <p:cNvSpPr/>
          <p:nvPr/>
        </p:nvSpPr>
        <p:spPr>
          <a:xfrm>
            <a:off x="1738789" y="5866090"/>
            <a:ext cx="2666762" cy="2587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Test the Execution Scripts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1738789" y="6224111"/>
            <a:ext cx="12312015" cy="2649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Develop and execute test scripts, ensuring they are reliable and cover all critical functionalities.</a:t>
            </a:r>
            <a:endParaRPr lang="en-US" sz="1300" dirty="0"/>
          </a:p>
        </p:txBody>
      </p:sp>
      <p:sp>
        <p:nvSpPr>
          <p:cNvPr id="29" name="Shape 27"/>
          <p:cNvSpPr/>
          <p:nvPr/>
        </p:nvSpPr>
        <p:spPr>
          <a:xfrm>
            <a:off x="991374" y="7181255"/>
            <a:ext cx="579596" cy="22860"/>
          </a:xfrm>
          <a:prstGeom prst="roundRect">
            <a:avLst>
              <a:gd name="adj" fmla="val 304295"/>
            </a:avLst>
          </a:prstGeom>
          <a:solidFill>
            <a:srgbClr val="4A2C85"/>
          </a:solidFill>
          <a:ln/>
        </p:spPr>
      </p:sp>
      <p:sp>
        <p:nvSpPr>
          <p:cNvPr id="30" name="Shape 28"/>
          <p:cNvSpPr/>
          <p:nvPr/>
        </p:nvSpPr>
        <p:spPr>
          <a:xfrm>
            <a:off x="641687" y="7006471"/>
            <a:ext cx="372547" cy="372547"/>
          </a:xfrm>
          <a:prstGeom prst="roundRect">
            <a:avLst>
              <a:gd name="adj" fmla="val 18672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31" name="Text 29"/>
          <p:cNvSpPr/>
          <p:nvPr/>
        </p:nvSpPr>
        <p:spPr>
          <a:xfrm>
            <a:off x="752296" y="7068503"/>
            <a:ext cx="151328" cy="2484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9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6</a:t>
            </a:r>
            <a:endParaRPr lang="en-US" sz="1950" dirty="0"/>
          </a:p>
        </p:txBody>
      </p:sp>
      <p:sp>
        <p:nvSpPr>
          <p:cNvPr id="32" name="Text 30"/>
          <p:cNvSpPr/>
          <p:nvPr/>
        </p:nvSpPr>
        <p:spPr>
          <a:xfrm>
            <a:off x="1738789" y="6985873"/>
            <a:ext cx="2906197" cy="2587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Examine and Maintain Tests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1738789" y="7343894"/>
            <a:ext cx="12312015" cy="2649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Regularly review and maintain test scripts to ensure they remain relevant and effective as the application evolves.</a:t>
            </a:r>
            <a:endParaRPr lang="en-US" sz="13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2667476"/>
            <a:ext cx="12902327" cy="2129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8350"/>
              </a:lnSpc>
              <a:buNone/>
            </a:pPr>
            <a:r>
              <a:rPr lang="en-US" sz="67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4-Key Components of Web Test Automation</a:t>
            </a:r>
            <a:endParaRPr lang="en-US" sz="6700" dirty="0"/>
          </a:p>
        </p:txBody>
      </p:sp>
      <p:sp>
        <p:nvSpPr>
          <p:cNvPr id="5" name="Text 2"/>
          <p:cNvSpPr/>
          <p:nvPr/>
        </p:nvSpPr>
        <p:spPr>
          <a:xfrm>
            <a:off x="864037" y="5167074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2024-10-14T14:12:32Z</dcterms:created>
  <dcterms:modified xsi:type="dcterms:W3CDTF">2024-10-14T14:12:32Z</dcterms:modified>
</cp:coreProperties>
</file>